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Poppins Bold" charset="1" panose="00000800000000000000"/>
      <p:regular r:id="rId25"/>
    </p:embeddedFont>
    <p:embeddedFont>
      <p:font typeface="Open Sans" charset="1" panose="00000000000000000000"/>
      <p:regular r:id="rId26"/>
    </p:embeddedFont>
    <p:embeddedFont>
      <p:font typeface="Canva Sans Bold" charset="1" panose="020B0803030501040103"/>
      <p:regular r:id="rId27"/>
    </p:embeddedFont>
    <p:embeddedFont>
      <p:font typeface="Canva Sans" charset="1" panose="020B05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jpeg" Type="http://schemas.openxmlformats.org/officeDocument/2006/relationships/image"/><Relationship Id="rId5" Target="../media/image30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jpeg" Type="http://schemas.openxmlformats.org/officeDocument/2006/relationships/image"/><Relationship Id="rId5" Target="../media/image1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617444" y="2706661"/>
            <a:ext cx="948265" cy="976677"/>
          </a:xfrm>
          <a:custGeom>
            <a:avLst/>
            <a:gdLst/>
            <a:ahLst/>
            <a:cxnLst/>
            <a:rect r="r" b="b" t="t" l="l"/>
            <a:pathLst>
              <a:path h="976677" w="948265">
                <a:moveTo>
                  <a:pt x="0" y="0"/>
                </a:moveTo>
                <a:lnTo>
                  <a:pt x="948265" y="0"/>
                </a:lnTo>
                <a:lnTo>
                  <a:pt x="948265" y="976677"/>
                </a:lnTo>
                <a:lnTo>
                  <a:pt x="0" y="976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68697" y="3762630"/>
            <a:ext cx="15550605" cy="927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b="true" sz="50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SPOTIFY MACHINE LEARNING PROJECT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5591949" y="6062795"/>
            <a:ext cx="7116341" cy="3434574"/>
            <a:chOff x="0" y="0"/>
            <a:chExt cx="1874263" cy="90457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74263" cy="904579"/>
            </a:xfrm>
            <a:custGeom>
              <a:avLst/>
              <a:gdLst/>
              <a:ahLst/>
              <a:cxnLst/>
              <a:rect r="r" b="b" t="t" l="l"/>
              <a:pathLst>
                <a:path h="904579" w="1874263">
                  <a:moveTo>
                    <a:pt x="108791" y="0"/>
                  </a:moveTo>
                  <a:lnTo>
                    <a:pt x="1765472" y="0"/>
                  </a:lnTo>
                  <a:cubicBezTo>
                    <a:pt x="1794325" y="0"/>
                    <a:pt x="1821997" y="11462"/>
                    <a:pt x="1842399" y="31864"/>
                  </a:cubicBezTo>
                  <a:cubicBezTo>
                    <a:pt x="1862801" y="52266"/>
                    <a:pt x="1874263" y="79938"/>
                    <a:pt x="1874263" y="108791"/>
                  </a:cubicBezTo>
                  <a:lnTo>
                    <a:pt x="1874263" y="795788"/>
                  </a:lnTo>
                  <a:cubicBezTo>
                    <a:pt x="1874263" y="824642"/>
                    <a:pt x="1862801" y="852313"/>
                    <a:pt x="1842399" y="872715"/>
                  </a:cubicBezTo>
                  <a:cubicBezTo>
                    <a:pt x="1821997" y="893117"/>
                    <a:pt x="1794325" y="904579"/>
                    <a:pt x="1765472" y="904579"/>
                  </a:cubicBezTo>
                  <a:lnTo>
                    <a:pt x="108791" y="904579"/>
                  </a:lnTo>
                  <a:cubicBezTo>
                    <a:pt x="79938" y="904579"/>
                    <a:pt x="52266" y="893117"/>
                    <a:pt x="31864" y="872715"/>
                  </a:cubicBezTo>
                  <a:cubicBezTo>
                    <a:pt x="11462" y="852313"/>
                    <a:pt x="0" y="824642"/>
                    <a:pt x="0" y="795788"/>
                  </a:cubicBezTo>
                  <a:lnTo>
                    <a:pt x="0" y="108791"/>
                  </a:lnTo>
                  <a:cubicBezTo>
                    <a:pt x="0" y="79938"/>
                    <a:pt x="11462" y="52266"/>
                    <a:pt x="31864" y="31864"/>
                  </a:cubicBezTo>
                  <a:cubicBezTo>
                    <a:pt x="52266" y="11462"/>
                    <a:pt x="79938" y="0"/>
                    <a:pt x="108791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874263" cy="961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669445" y="6700111"/>
            <a:ext cx="4961348" cy="1820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8"/>
              </a:lnSpc>
            </a:pPr>
            <a:r>
              <a:rPr lang="en-US" sz="2591" spc="679">
                <a:solidFill>
                  <a:srgbClr val="120052"/>
                </a:solidFill>
                <a:latin typeface="Open Sans"/>
                <a:ea typeface="Open Sans"/>
                <a:cs typeface="Open Sans"/>
                <a:sym typeface="Open Sans"/>
              </a:rPr>
              <a:t>HUANG ZHUOHANG</a:t>
            </a:r>
          </a:p>
          <a:p>
            <a:pPr algn="ctr">
              <a:lnSpc>
                <a:spcPts val="3628"/>
              </a:lnSpc>
            </a:pPr>
            <a:r>
              <a:rPr lang="en-US" sz="2591" spc="679">
                <a:solidFill>
                  <a:srgbClr val="120052"/>
                </a:solidFill>
                <a:latin typeface="Open Sans"/>
                <a:ea typeface="Open Sans"/>
                <a:cs typeface="Open Sans"/>
                <a:sym typeface="Open Sans"/>
              </a:rPr>
              <a:t>EKTA SHARMA</a:t>
            </a:r>
          </a:p>
          <a:p>
            <a:pPr algn="ctr">
              <a:lnSpc>
                <a:spcPts val="3628"/>
              </a:lnSpc>
            </a:pPr>
            <a:r>
              <a:rPr lang="en-US" sz="2591" spc="679">
                <a:solidFill>
                  <a:srgbClr val="120052"/>
                </a:solidFill>
                <a:latin typeface="Open Sans"/>
                <a:ea typeface="Open Sans"/>
                <a:cs typeface="Open Sans"/>
                <a:sym typeface="Open Sans"/>
              </a:rPr>
              <a:t>VIGHNESH SHETTTY</a:t>
            </a:r>
          </a:p>
          <a:p>
            <a:pPr algn="ctr">
              <a:lnSpc>
                <a:spcPts val="3628"/>
              </a:lnSpc>
              <a:spcBef>
                <a:spcPct val="0"/>
              </a:spcBef>
            </a:pPr>
            <a:r>
              <a:rPr lang="en-US" sz="2591" spc="679">
                <a:solidFill>
                  <a:srgbClr val="120052"/>
                </a:solidFill>
                <a:latin typeface="Open Sans"/>
                <a:ea typeface="Open Sans"/>
                <a:cs typeface="Open Sans"/>
                <a:sym typeface="Open Sans"/>
              </a:rPr>
              <a:t>WANG YUZHE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533730" y="2460441"/>
            <a:ext cx="5366140" cy="5366119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9775" t="0" r="-20318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625301" y="2252986"/>
            <a:ext cx="5781029" cy="578102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032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832745" y="2460441"/>
            <a:ext cx="5366140" cy="5366119"/>
            <a:chOff x="0" y="0"/>
            <a:chExt cx="6350000" cy="63499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37966" t="0" r="-11845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691986" y="3483324"/>
            <a:ext cx="2415938" cy="47625"/>
            <a:chOff x="0" y="0"/>
            <a:chExt cx="636296" cy="1254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6296" cy="12543"/>
            </a:xfrm>
            <a:custGeom>
              <a:avLst/>
              <a:gdLst/>
              <a:ahLst/>
              <a:cxnLst/>
              <a:rect r="r" b="b" t="t" l="l"/>
              <a:pathLst>
                <a:path h="12543" w="636296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61985" y="1903127"/>
            <a:ext cx="5054820" cy="152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6"/>
              </a:lnSpc>
              <a:spcBef>
                <a:spcPct val="0"/>
              </a:spcBef>
            </a:pPr>
            <a:r>
              <a:rPr lang="en-US" b="true" sz="428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MODELS USED AND JUSTIFICATION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61985" y="4345975"/>
            <a:ext cx="6771746" cy="348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6"/>
              </a:lnSpc>
              <a:spcBef>
                <a:spcPct val="0"/>
              </a:spcBef>
            </a:pPr>
            <a:r>
              <a:rPr lang="en-US" sz="24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used several models to classify songs based on audio features, each chosen for its strengths. Logistic Regression provided a simple, fast baseline and highlighted linear relationships. KNN classified songs by feature similarity, while SVM captured non-linear patterns in high-dimensional data. Decision Trees were easy to interpret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93934" y="3697686"/>
            <a:ext cx="6242097" cy="2496839"/>
            <a:chOff x="0" y="0"/>
            <a:chExt cx="6350000" cy="254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4"/>
              <a:stretch>
                <a:fillRect l="0" t="-27031" r="0" b="-27031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317373" y="3697686"/>
            <a:ext cx="6128170" cy="2451268"/>
            <a:chOff x="0" y="0"/>
            <a:chExt cx="6350000" cy="254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5"/>
              <a:stretch>
                <a:fillRect l="0" t="-33281" r="0" b="-33281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936031" y="2823862"/>
            <a:ext cx="2415938" cy="47625"/>
            <a:chOff x="0" y="0"/>
            <a:chExt cx="636296" cy="1254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6296" cy="12543"/>
            </a:xfrm>
            <a:custGeom>
              <a:avLst/>
              <a:gdLst/>
              <a:ahLst/>
              <a:cxnLst/>
              <a:rect r="r" b="b" t="t" l="l"/>
              <a:pathLst>
                <a:path h="12543" w="636296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4236552" y="1648579"/>
            <a:ext cx="9814897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EVALUATION METRICS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48295" y="6937475"/>
            <a:ext cx="11103154" cy="262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5974" indent="-402987" lvl="1">
              <a:lnSpc>
                <a:spcPts val="5226"/>
              </a:lnSpc>
              <a:buFont typeface="Arial"/>
              <a:buChar char="•"/>
            </a:pPr>
            <a:r>
              <a:rPr lang="en-US" sz="373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Confusion matrix</a:t>
            </a:r>
          </a:p>
          <a:p>
            <a:pPr algn="l" marL="805974" indent="-402987" lvl="1">
              <a:lnSpc>
                <a:spcPts val="5226"/>
              </a:lnSpc>
              <a:buFont typeface="Arial"/>
              <a:buChar char="•"/>
            </a:pPr>
            <a:r>
              <a:rPr lang="en-US" sz="373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Accuracy score</a:t>
            </a:r>
          </a:p>
          <a:p>
            <a:pPr algn="l" marL="805974" indent="-402987" lvl="1">
              <a:lnSpc>
                <a:spcPts val="5226"/>
              </a:lnSpc>
              <a:buFont typeface="Arial"/>
              <a:buChar char="•"/>
            </a:pPr>
            <a:r>
              <a:rPr lang="en-US" sz="373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Classification report</a:t>
            </a:r>
          </a:p>
          <a:p>
            <a:pPr algn="l">
              <a:lnSpc>
                <a:spcPts val="5226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33214" y="1028700"/>
            <a:ext cx="8410786" cy="841078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2049" r="0" b="-204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800510" y="3202271"/>
            <a:ext cx="2415938" cy="47625"/>
            <a:chOff x="0" y="0"/>
            <a:chExt cx="636296" cy="125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6296" cy="12543"/>
            </a:xfrm>
            <a:custGeom>
              <a:avLst/>
              <a:gdLst/>
              <a:ahLst/>
              <a:cxnLst/>
              <a:rect r="r" b="b" t="t" l="l"/>
              <a:pathLst>
                <a:path h="12543" w="636296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800510" y="2026988"/>
            <a:ext cx="7219104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 SUMMARY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4039578"/>
            <a:ext cx="8617712" cy="3092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311" indent="-345155" lvl="1">
              <a:lnSpc>
                <a:spcPts val="4476"/>
              </a:lnSpc>
              <a:buFont typeface="Arial"/>
              <a:buChar char="•"/>
            </a:pPr>
            <a:r>
              <a:rPr lang="en-US" sz="31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Multiple models compared</a:t>
            </a:r>
          </a:p>
          <a:p>
            <a:pPr algn="l" marL="690311" indent="-345155" lvl="1">
              <a:lnSpc>
                <a:spcPts val="4476"/>
              </a:lnSpc>
              <a:buFont typeface="Arial"/>
              <a:buChar char="•"/>
            </a:pPr>
            <a:r>
              <a:rPr lang="en-US" sz="31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SVM and ensemble models performed strongest</a:t>
            </a:r>
          </a:p>
          <a:p>
            <a:pPr algn="l" marL="690311" indent="-345155" lvl="1">
              <a:lnSpc>
                <a:spcPts val="4476"/>
              </a:lnSpc>
              <a:buFont typeface="Arial"/>
              <a:buChar char="•"/>
            </a:pPr>
            <a:r>
              <a:rPr lang="en-US" sz="31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 scaling significantly improved results</a:t>
            </a:r>
          </a:p>
          <a:p>
            <a:pPr algn="l">
              <a:lnSpc>
                <a:spcPts val="21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5130" y="891875"/>
            <a:ext cx="5750322" cy="8503249"/>
          </a:xfrm>
          <a:custGeom>
            <a:avLst/>
            <a:gdLst/>
            <a:ahLst/>
            <a:cxnLst/>
            <a:rect r="r" b="b" t="t" l="l"/>
            <a:pathLst>
              <a:path h="8503249" w="5750322">
                <a:moveTo>
                  <a:pt x="0" y="0"/>
                </a:moveTo>
                <a:lnTo>
                  <a:pt x="5750322" y="0"/>
                </a:lnTo>
                <a:lnTo>
                  <a:pt x="5750322" y="8503250"/>
                </a:lnTo>
                <a:lnTo>
                  <a:pt x="0" y="8503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285160" y="2229492"/>
            <a:ext cx="7564161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PREDICTION RESULTS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28568" y="4146836"/>
            <a:ext cx="8677344" cy="4285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53" indent="-280677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TAKES THE COMPLETED DATASET (AFTER PREDICTING MISSING USER AND YEAR LABELS),</a:t>
            </a:r>
          </a:p>
          <a:p>
            <a:pPr algn="l" marL="582943" indent="-291471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Groups songs by user and top_year,</a:t>
            </a:r>
          </a:p>
          <a:p>
            <a:pPr algn="l" marL="604532" indent="-302266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Exports each group as a separate playlist file.</a:t>
            </a:r>
          </a:p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This step translates model predictions into concrete, usable playlist outputs, which is the ultimate objective of Task 1.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1660" y="643269"/>
            <a:ext cx="16256362" cy="180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7"/>
              </a:lnSpc>
            </a:pPr>
            <a:r>
              <a:rPr lang="en-US" sz="519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Task 2 - Recommendation Algorithm Design for</a:t>
            </a:r>
            <a:r>
              <a:rPr lang="en-US" b="true" sz="51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Spotify Family Accounts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10191" y="4496946"/>
            <a:ext cx="1725930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Buil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ding a personalized song recommendation system that leverages both individual preferences and shared family listening patterns to deliver relevant music suggestions.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453" y="452160"/>
            <a:ext cx="18087095" cy="9382680"/>
          </a:xfrm>
          <a:custGeom>
            <a:avLst/>
            <a:gdLst/>
            <a:ahLst/>
            <a:cxnLst/>
            <a:rect r="r" b="b" t="t" l="l"/>
            <a:pathLst>
              <a:path h="9382680" w="18087095">
                <a:moveTo>
                  <a:pt x="0" y="0"/>
                </a:moveTo>
                <a:lnTo>
                  <a:pt x="18087094" y="0"/>
                </a:lnTo>
                <a:lnTo>
                  <a:pt x="18087094" y="9382680"/>
                </a:lnTo>
                <a:lnTo>
                  <a:pt x="0" y="9382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37204" y="3612874"/>
            <a:ext cx="8363778" cy="2441499"/>
            <a:chOff x="0" y="0"/>
            <a:chExt cx="2202806" cy="6430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02806" cy="643029"/>
            </a:xfrm>
            <a:custGeom>
              <a:avLst/>
              <a:gdLst/>
              <a:ahLst/>
              <a:cxnLst/>
              <a:rect r="r" b="b" t="t" l="l"/>
              <a:pathLst>
                <a:path h="643029" w="2202806">
                  <a:moveTo>
                    <a:pt x="47208" y="0"/>
                  </a:moveTo>
                  <a:lnTo>
                    <a:pt x="2155598" y="0"/>
                  </a:lnTo>
                  <a:cubicBezTo>
                    <a:pt x="2168118" y="0"/>
                    <a:pt x="2180126" y="4974"/>
                    <a:pt x="2188979" y="13827"/>
                  </a:cubicBezTo>
                  <a:cubicBezTo>
                    <a:pt x="2197832" y="22680"/>
                    <a:pt x="2202806" y="34688"/>
                    <a:pt x="2202806" y="47208"/>
                  </a:cubicBezTo>
                  <a:lnTo>
                    <a:pt x="2202806" y="595821"/>
                  </a:lnTo>
                  <a:cubicBezTo>
                    <a:pt x="2202806" y="621893"/>
                    <a:pt x="2181670" y="643029"/>
                    <a:pt x="2155598" y="643029"/>
                  </a:cubicBezTo>
                  <a:lnTo>
                    <a:pt x="47208" y="643029"/>
                  </a:lnTo>
                  <a:cubicBezTo>
                    <a:pt x="21136" y="643029"/>
                    <a:pt x="0" y="621893"/>
                    <a:pt x="0" y="595821"/>
                  </a:cubicBezTo>
                  <a:lnTo>
                    <a:pt x="0" y="47208"/>
                  </a:lnTo>
                  <a:cubicBezTo>
                    <a:pt x="0" y="21136"/>
                    <a:pt x="21136" y="0"/>
                    <a:pt x="47208" y="0"/>
                  </a:cubicBezTo>
                  <a:close/>
                </a:path>
              </a:pathLst>
            </a:custGeom>
            <a:solidFill>
              <a:srgbClr val="3D3A59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202806" cy="690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437204" y="6400800"/>
            <a:ext cx="8363778" cy="2044800"/>
            <a:chOff x="0" y="0"/>
            <a:chExt cx="2202806" cy="5385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02806" cy="538548"/>
            </a:xfrm>
            <a:custGeom>
              <a:avLst/>
              <a:gdLst/>
              <a:ahLst/>
              <a:cxnLst/>
              <a:rect r="r" b="b" t="t" l="l"/>
              <a:pathLst>
                <a:path h="538548" w="2202806">
                  <a:moveTo>
                    <a:pt x="47208" y="0"/>
                  </a:moveTo>
                  <a:lnTo>
                    <a:pt x="2155598" y="0"/>
                  </a:lnTo>
                  <a:cubicBezTo>
                    <a:pt x="2168118" y="0"/>
                    <a:pt x="2180126" y="4974"/>
                    <a:pt x="2188979" y="13827"/>
                  </a:cubicBezTo>
                  <a:cubicBezTo>
                    <a:pt x="2197832" y="22680"/>
                    <a:pt x="2202806" y="34688"/>
                    <a:pt x="2202806" y="47208"/>
                  </a:cubicBezTo>
                  <a:lnTo>
                    <a:pt x="2202806" y="491340"/>
                  </a:lnTo>
                  <a:cubicBezTo>
                    <a:pt x="2202806" y="517412"/>
                    <a:pt x="2181670" y="538548"/>
                    <a:pt x="2155598" y="538548"/>
                  </a:cubicBezTo>
                  <a:lnTo>
                    <a:pt x="47208" y="538548"/>
                  </a:lnTo>
                  <a:cubicBezTo>
                    <a:pt x="21136" y="538548"/>
                    <a:pt x="0" y="517412"/>
                    <a:pt x="0" y="491340"/>
                  </a:cubicBezTo>
                  <a:lnTo>
                    <a:pt x="0" y="47208"/>
                  </a:lnTo>
                  <a:cubicBezTo>
                    <a:pt x="0" y="21136"/>
                    <a:pt x="21136" y="0"/>
                    <a:pt x="47208" y="0"/>
                  </a:cubicBezTo>
                  <a:close/>
                </a:path>
              </a:pathLst>
            </a:custGeom>
            <a:solidFill>
              <a:srgbClr val="3D3A59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202806" cy="586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050" y="577150"/>
            <a:ext cx="18039900" cy="9132700"/>
          </a:xfrm>
          <a:custGeom>
            <a:avLst/>
            <a:gdLst/>
            <a:ahLst/>
            <a:cxnLst/>
            <a:rect r="r" b="b" t="t" l="l"/>
            <a:pathLst>
              <a:path h="9132700" w="18039900">
                <a:moveTo>
                  <a:pt x="0" y="0"/>
                </a:moveTo>
                <a:lnTo>
                  <a:pt x="18039900" y="0"/>
                </a:lnTo>
                <a:lnTo>
                  <a:pt x="18039900" y="9132700"/>
                </a:lnTo>
                <a:lnTo>
                  <a:pt x="0" y="913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0171" y="1948070"/>
            <a:ext cx="8763829" cy="1719470"/>
            <a:chOff x="0" y="0"/>
            <a:chExt cx="2308169" cy="4528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8169" cy="452864"/>
            </a:xfrm>
            <a:custGeom>
              <a:avLst/>
              <a:gdLst/>
              <a:ahLst/>
              <a:cxnLst/>
              <a:rect r="r" b="b" t="t" l="l"/>
              <a:pathLst>
                <a:path h="452864" w="2308169">
                  <a:moveTo>
                    <a:pt x="0" y="0"/>
                  </a:moveTo>
                  <a:lnTo>
                    <a:pt x="2308169" y="0"/>
                  </a:lnTo>
                  <a:lnTo>
                    <a:pt x="2308169" y="452864"/>
                  </a:lnTo>
                  <a:lnTo>
                    <a:pt x="0" y="452864"/>
                  </a:lnTo>
                  <a:close/>
                </a:path>
              </a:pathLst>
            </a:custGeom>
            <a:solidFill>
              <a:srgbClr val="3D3A59">
                <a:alpha val="2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308169" cy="500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80171" y="3914361"/>
            <a:ext cx="8763829" cy="1719470"/>
            <a:chOff x="0" y="0"/>
            <a:chExt cx="2308169" cy="4528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08169" cy="452864"/>
            </a:xfrm>
            <a:custGeom>
              <a:avLst/>
              <a:gdLst/>
              <a:ahLst/>
              <a:cxnLst/>
              <a:rect r="r" b="b" t="t" l="l"/>
              <a:pathLst>
                <a:path h="452864" w="2308169">
                  <a:moveTo>
                    <a:pt x="0" y="0"/>
                  </a:moveTo>
                  <a:lnTo>
                    <a:pt x="2308169" y="0"/>
                  </a:lnTo>
                  <a:lnTo>
                    <a:pt x="2308169" y="452864"/>
                  </a:lnTo>
                  <a:lnTo>
                    <a:pt x="0" y="452864"/>
                  </a:lnTo>
                  <a:close/>
                </a:path>
              </a:pathLst>
            </a:custGeom>
            <a:solidFill>
              <a:srgbClr val="3D3A59">
                <a:alpha val="2862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308169" cy="500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25578" y="1948070"/>
            <a:ext cx="8838372" cy="1719470"/>
            <a:chOff x="0" y="0"/>
            <a:chExt cx="2327802" cy="4528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27802" cy="452864"/>
            </a:xfrm>
            <a:custGeom>
              <a:avLst/>
              <a:gdLst/>
              <a:ahLst/>
              <a:cxnLst/>
              <a:rect r="r" b="b" t="t" l="l"/>
              <a:pathLst>
                <a:path h="452864" w="2327802">
                  <a:moveTo>
                    <a:pt x="0" y="0"/>
                  </a:moveTo>
                  <a:lnTo>
                    <a:pt x="2327802" y="0"/>
                  </a:lnTo>
                  <a:lnTo>
                    <a:pt x="2327802" y="452864"/>
                  </a:lnTo>
                  <a:lnTo>
                    <a:pt x="0" y="452864"/>
                  </a:lnTo>
                  <a:close/>
                </a:path>
              </a:pathLst>
            </a:custGeom>
            <a:solidFill>
              <a:srgbClr val="3D3A59">
                <a:alpha val="28627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327802" cy="500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25578" y="3914361"/>
            <a:ext cx="8763829" cy="1719470"/>
            <a:chOff x="0" y="0"/>
            <a:chExt cx="2308169" cy="4528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08169" cy="452864"/>
            </a:xfrm>
            <a:custGeom>
              <a:avLst/>
              <a:gdLst/>
              <a:ahLst/>
              <a:cxnLst/>
              <a:rect r="r" b="b" t="t" l="l"/>
              <a:pathLst>
                <a:path h="452864" w="2308169">
                  <a:moveTo>
                    <a:pt x="0" y="0"/>
                  </a:moveTo>
                  <a:lnTo>
                    <a:pt x="2308169" y="0"/>
                  </a:lnTo>
                  <a:lnTo>
                    <a:pt x="2308169" y="452864"/>
                  </a:lnTo>
                  <a:lnTo>
                    <a:pt x="0" y="452864"/>
                  </a:lnTo>
                  <a:close/>
                </a:path>
              </a:pathLst>
            </a:custGeom>
            <a:solidFill>
              <a:srgbClr val="3D3A59">
                <a:alpha val="28627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308169" cy="500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639050" y="7691231"/>
            <a:ext cx="5111198" cy="2018619"/>
            <a:chOff x="0" y="0"/>
            <a:chExt cx="1346159" cy="5316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46159" cy="531653"/>
            </a:xfrm>
            <a:custGeom>
              <a:avLst/>
              <a:gdLst/>
              <a:ahLst/>
              <a:cxnLst/>
              <a:rect r="r" b="b" t="t" l="l"/>
              <a:pathLst>
                <a:path h="531653" w="1346159">
                  <a:moveTo>
                    <a:pt x="0" y="0"/>
                  </a:moveTo>
                  <a:lnTo>
                    <a:pt x="1346159" y="0"/>
                  </a:lnTo>
                  <a:lnTo>
                    <a:pt x="1346159" y="531653"/>
                  </a:lnTo>
                  <a:lnTo>
                    <a:pt x="0" y="531653"/>
                  </a:lnTo>
                  <a:close/>
                </a:path>
              </a:pathLst>
            </a:custGeom>
            <a:solidFill>
              <a:srgbClr val="3D3A59">
                <a:alpha val="28627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346159" cy="579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978209" y="7691231"/>
            <a:ext cx="5111198" cy="2018619"/>
            <a:chOff x="0" y="0"/>
            <a:chExt cx="1346159" cy="5316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46159" cy="531653"/>
            </a:xfrm>
            <a:custGeom>
              <a:avLst/>
              <a:gdLst/>
              <a:ahLst/>
              <a:cxnLst/>
              <a:rect r="r" b="b" t="t" l="l"/>
              <a:pathLst>
                <a:path h="531653" w="1346159">
                  <a:moveTo>
                    <a:pt x="0" y="0"/>
                  </a:moveTo>
                  <a:lnTo>
                    <a:pt x="1346159" y="0"/>
                  </a:lnTo>
                  <a:lnTo>
                    <a:pt x="1346159" y="531653"/>
                  </a:lnTo>
                  <a:lnTo>
                    <a:pt x="0" y="531653"/>
                  </a:lnTo>
                  <a:close/>
                </a:path>
              </a:pathLst>
            </a:custGeom>
            <a:solidFill>
              <a:srgbClr val="3D3A59">
                <a:alpha val="2862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346159" cy="579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1660" y="643269"/>
            <a:ext cx="16256362" cy="180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7"/>
              </a:lnSpc>
            </a:pPr>
            <a:r>
              <a:rPr lang="en-US" sz="519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Implicit Feedback to</a:t>
            </a:r>
            <a:r>
              <a:rPr lang="en-US" b="true" sz="51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Supervised Learning Labels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17857" y="2605950"/>
            <a:ext cx="16643968" cy="166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4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Key idea</a:t>
            </a:r>
          </a:p>
          <a:p>
            <a:pPr algn="l" marL="520506" indent="-260253" lvl="1">
              <a:lnSpc>
                <a:spcPts val="3375"/>
              </a:lnSpc>
              <a:buFont typeface="Arial"/>
              <a:buChar char="•"/>
            </a:pPr>
            <a:r>
              <a:rPr lang="en-US" sz="24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Recommendation data does not contain explicit labels.</a:t>
            </a:r>
          </a:p>
          <a:p>
            <a:pPr algn="l" marL="520506" indent="-260253" lvl="1">
              <a:lnSpc>
                <a:spcPts val="3375"/>
              </a:lnSpc>
              <a:buFont typeface="Arial"/>
              <a:buChar char="•"/>
            </a:pPr>
            <a:r>
              <a:rPr lang="en-US" sz="24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 apply supervised learning, we transform listening history into labeled examples.</a:t>
            </a:r>
          </a:p>
          <a:p>
            <a:pPr algn="l">
              <a:lnSpc>
                <a:spcPts val="3375"/>
              </a:lnSpc>
            </a:pPr>
            <a:r>
              <a:rPr lang="en-US" sz="24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Implicit feedback must be converted into training labels.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17857" y="4434855"/>
            <a:ext cx="16643968" cy="2512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4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Positive samples (y = 1)</a:t>
            </a:r>
          </a:p>
          <a:p>
            <a:pPr algn="l" marL="520506" indent="-260253" lvl="1">
              <a:lnSpc>
                <a:spcPts val="3375"/>
              </a:lnSpc>
              <a:buFont typeface="Arial"/>
              <a:buChar char="•"/>
            </a:pPr>
            <a:r>
              <a:rPr lang="en-US" sz="24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Songs appearing in the user’s reconstructed playlists</a:t>
            </a:r>
          </a:p>
          <a:p>
            <a:pPr algn="l" marL="520506" indent="-260253" lvl="1">
              <a:lnSpc>
                <a:spcPts val="3375"/>
              </a:lnSpc>
              <a:buFont typeface="Arial"/>
              <a:buChar char="•"/>
            </a:pPr>
            <a:r>
              <a:rPr lang="en-US" sz="24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Represent implicit “like” signals</a:t>
            </a:r>
          </a:p>
          <a:p>
            <a:pPr algn="l">
              <a:lnSpc>
                <a:spcPts val="3375"/>
              </a:lnSpc>
            </a:pPr>
            <a:r>
              <a:rPr lang="en-US" sz="24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Negative</a:t>
            </a:r>
            <a:r>
              <a:rPr lang="en-US" sz="24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samples (y = 0)</a:t>
            </a:r>
          </a:p>
          <a:p>
            <a:pPr algn="l" marL="520506" indent="-260253" lvl="1">
              <a:lnSpc>
                <a:spcPts val="3375"/>
              </a:lnSpc>
              <a:buFont typeface="Arial"/>
              <a:buChar char="•"/>
            </a:pPr>
            <a:r>
              <a:rPr lang="en-US" sz="24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Songs not present in the user’s playlists</a:t>
            </a:r>
          </a:p>
          <a:p>
            <a:pPr algn="l" marL="520506" indent="-260253" lvl="1">
              <a:lnSpc>
                <a:spcPts val="3375"/>
              </a:lnSpc>
              <a:buFont typeface="Arial"/>
              <a:buChar char="•"/>
            </a:pPr>
            <a:r>
              <a:rPr lang="en-US" sz="24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Randomly sampled from the candidate pool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7857" y="7340128"/>
            <a:ext cx="16643968" cy="2548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0506" indent="-260253" lvl="1">
              <a:lnSpc>
                <a:spcPts val="3375"/>
              </a:lnSpc>
              <a:buFont typeface="Arial"/>
              <a:buChar char="•"/>
            </a:pPr>
            <a:r>
              <a:rPr lang="en-US" sz="24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Absence of interaction ≠ explicit dislike</a:t>
            </a:r>
          </a:p>
          <a:p>
            <a:pPr algn="l" marL="520506" indent="-260253" lvl="1">
              <a:lnSpc>
                <a:spcPts val="3375"/>
              </a:lnSpc>
              <a:buFont typeface="Arial"/>
              <a:buChar char="•"/>
            </a:pPr>
            <a:r>
              <a:rPr lang="en-US" sz="24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But serves as a weak negative signal</a:t>
            </a:r>
          </a:p>
          <a:p>
            <a:pPr algn="l" marL="520506" indent="-260253" lvl="1">
              <a:lnSpc>
                <a:spcPts val="3375"/>
              </a:lnSpc>
              <a:buFont typeface="Arial"/>
              <a:buChar char="•"/>
            </a:pPr>
            <a:r>
              <a:rPr lang="en-US" sz="24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Standard approach in implicit-feedback recommend</a:t>
            </a:r>
            <a:r>
              <a:rPr lang="en-US" sz="24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ation</a:t>
            </a:r>
            <a:r>
              <a:rPr lang="en-US" sz="24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systems</a:t>
            </a:r>
          </a:p>
          <a:p>
            <a:pPr algn="l">
              <a:lnSpc>
                <a:spcPts val="3375"/>
              </a:lnSpc>
            </a:pPr>
          </a:p>
          <a:p>
            <a:pPr algn="l">
              <a:lnSpc>
                <a:spcPts val="3375"/>
              </a:lnSpc>
            </a:pPr>
            <a:r>
              <a:rPr lang="en-US" sz="241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formulation enables classical supervised classifiers to be trained on recommendation data.</a:t>
            </a:r>
          </a:p>
          <a:p>
            <a:pPr algn="l">
              <a:lnSpc>
                <a:spcPts val="3375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62081" y="6337493"/>
            <a:ext cx="6706958" cy="616125"/>
          </a:xfrm>
          <a:custGeom>
            <a:avLst/>
            <a:gdLst/>
            <a:ahLst/>
            <a:cxnLst/>
            <a:rect r="r" b="b" t="t" l="l"/>
            <a:pathLst>
              <a:path h="616125" w="6706958">
                <a:moveTo>
                  <a:pt x="0" y="0"/>
                </a:moveTo>
                <a:lnTo>
                  <a:pt x="6706957" y="0"/>
                </a:lnTo>
                <a:lnTo>
                  <a:pt x="6706957" y="616124"/>
                </a:lnTo>
                <a:lnTo>
                  <a:pt x="0" y="616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1660" y="643269"/>
            <a:ext cx="16256362" cy="882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7"/>
              </a:lnSpc>
            </a:pPr>
            <a:r>
              <a:rPr lang="en-US" sz="519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Handling Cold-Start and</a:t>
            </a:r>
            <a:r>
              <a:rPr lang="en-US" b="true" sz="51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Sparse User Histories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67286"/>
            <a:ext cx="15961691" cy="242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6"/>
              </a:lnSpc>
            </a:pPr>
            <a:r>
              <a:rPr lang="en-US" sz="23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Cold-start user</a:t>
            </a:r>
          </a:p>
          <a:p>
            <a:pPr algn="l" marL="499169" indent="-249585" lvl="1">
              <a:lnSpc>
                <a:spcPts val="3236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Very limited listening history</a:t>
            </a:r>
          </a:p>
          <a:p>
            <a:pPr algn="l" marL="499169" indent="-249585" lvl="1">
              <a:lnSpc>
                <a:spcPts val="3236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Personal taste model is unreliable</a:t>
            </a:r>
          </a:p>
          <a:p>
            <a:pPr algn="l">
              <a:lnSpc>
                <a:spcPts val="3236"/>
              </a:lnSpc>
            </a:pPr>
            <a:r>
              <a:rPr lang="en-US" sz="23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23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ata sparsity in family accounts</a:t>
            </a:r>
          </a:p>
          <a:p>
            <a:pPr algn="l" marL="499169" indent="-249585" lvl="1">
              <a:lnSpc>
                <a:spcPts val="3236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Some users listen much less than others</a:t>
            </a:r>
          </a:p>
          <a:p>
            <a:pPr algn="l" marL="499169" indent="-249585" lvl="1">
              <a:lnSpc>
                <a:spcPts val="3236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Pure personalization may overfit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829066"/>
            <a:ext cx="15961691" cy="282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6"/>
              </a:lnSpc>
            </a:pPr>
            <a:r>
              <a:rPr lang="en-US" sz="23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Hybrid Recommendation as a Solution</a:t>
            </a:r>
          </a:p>
          <a:p>
            <a:pPr algn="l">
              <a:lnSpc>
                <a:spcPts val="3236"/>
              </a:lnSpc>
            </a:pPr>
            <a:r>
              <a:rPr lang="en-US" sz="23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Hybrid scoring function:</a:t>
            </a:r>
          </a:p>
          <a:p>
            <a:pPr algn="l">
              <a:lnSpc>
                <a:spcPts val="3236"/>
              </a:lnSpc>
            </a:pPr>
          </a:p>
          <a:p>
            <a:pPr algn="l">
              <a:lnSpc>
                <a:spcPts val="3236"/>
              </a:lnSpc>
            </a:pPr>
          </a:p>
          <a:p>
            <a:pPr algn="l" marL="499169" indent="-249585" lvl="1">
              <a:lnSpc>
                <a:spcPts val="3236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Content-based: individual musical taste</a:t>
            </a:r>
          </a:p>
          <a:p>
            <a:pPr algn="l" marL="499169" indent="-249585" lvl="1">
              <a:lnSpc>
                <a:spcPts val="3236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Collaborative: shared family listening patterns</a:t>
            </a:r>
          </a:p>
          <a:p>
            <a:pPr algn="l" marL="499169" indent="-249585" lvl="1">
              <a:lnSpc>
                <a:spcPts val="3236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α</a:t>
            </a:r>
            <a:r>
              <a:rPr lang="en-US" sz="23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controls the balance between the two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287112" y="-6193238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1" y="0"/>
                </a:lnTo>
                <a:lnTo>
                  <a:pt x="11751191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675827" y="1586621"/>
            <a:ext cx="6072805" cy="9109207"/>
            <a:chOff x="0" y="0"/>
            <a:chExt cx="6350000" cy="9525000"/>
          </a:xfrm>
        </p:grpSpPr>
        <p:sp>
          <p:nvSpPr>
            <p:cNvPr name="Freeform 21" id="21"/>
            <p:cNvSpPr/>
            <p:nvPr/>
          </p:nvSpPr>
          <p:spPr>
            <a:xfrm flipH="tru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6350000" y="9042400"/>
                  </a:moveTo>
                  <a:lnTo>
                    <a:pt x="6350000" y="482600"/>
                  </a:lnTo>
                  <a:cubicBezTo>
                    <a:pt x="6350000" y="215900"/>
                    <a:pt x="6134100" y="0"/>
                    <a:pt x="5867400" y="0"/>
                  </a:cubicBezTo>
                  <a:lnTo>
                    <a:pt x="482600" y="0"/>
                  </a:lnTo>
                  <a:cubicBezTo>
                    <a:pt x="215900" y="0"/>
                    <a:pt x="0" y="217170"/>
                    <a:pt x="0" y="482600"/>
                  </a:cubicBezTo>
                  <a:lnTo>
                    <a:pt x="0" y="9042400"/>
                  </a:lnTo>
                  <a:cubicBezTo>
                    <a:pt x="0" y="9309100"/>
                    <a:pt x="215900" y="9525000"/>
                    <a:pt x="482600" y="9525000"/>
                  </a:cubicBezTo>
                  <a:lnTo>
                    <a:pt x="5867400" y="9525000"/>
                  </a:lnTo>
                  <a:cubicBezTo>
                    <a:pt x="6132830" y="9525000"/>
                    <a:pt x="6350000" y="9309100"/>
                    <a:pt x="635000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58327" t="0" r="-87574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168168" y="3771260"/>
            <a:ext cx="2415938" cy="47625"/>
            <a:chOff x="0" y="0"/>
            <a:chExt cx="636296" cy="1254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6296" cy="12543"/>
            </a:xfrm>
            <a:custGeom>
              <a:avLst/>
              <a:gdLst/>
              <a:ahLst/>
              <a:cxnLst/>
              <a:rect r="r" b="b" t="t" l="l"/>
              <a:pathLst>
                <a:path h="12543" w="636296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168168" y="2188546"/>
            <a:ext cx="6269573" cy="139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54"/>
              </a:lnSpc>
              <a:spcBef>
                <a:spcPct val="0"/>
              </a:spcBef>
            </a:pPr>
            <a:r>
              <a:rPr lang="en-US" b="true" sz="775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209426" y="2174111"/>
            <a:ext cx="5938801" cy="5938777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47742" y="3528261"/>
            <a:ext cx="2415938" cy="47625"/>
            <a:chOff x="0" y="0"/>
            <a:chExt cx="636296" cy="125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6296" cy="12543"/>
            </a:xfrm>
            <a:custGeom>
              <a:avLst/>
              <a:gdLst/>
              <a:ahLst/>
              <a:cxnLst/>
              <a:rect r="r" b="b" t="t" l="l"/>
              <a:pathLst>
                <a:path h="12543" w="636296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193097" y="5929346"/>
            <a:ext cx="2594812" cy="2673245"/>
          </a:xfrm>
          <a:custGeom>
            <a:avLst/>
            <a:gdLst/>
            <a:ahLst/>
            <a:cxnLst/>
            <a:rect r="r" b="b" t="t" l="l"/>
            <a:pathLst>
              <a:path h="2673245" w="2594812">
                <a:moveTo>
                  <a:pt x="0" y="0"/>
                </a:moveTo>
                <a:lnTo>
                  <a:pt x="2594812" y="0"/>
                </a:lnTo>
                <a:lnTo>
                  <a:pt x="2594812" y="2673245"/>
                </a:lnTo>
                <a:lnTo>
                  <a:pt x="0" y="2673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18335" y="7916871"/>
            <a:ext cx="4771859" cy="685720"/>
          </a:xfrm>
          <a:custGeom>
            <a:avLst/>
            <a:gdLst/>
            <a:ahLst/>
            <a:cxnLst/>
            <a:rect r="r" b="b" t="t" l="l"/>
            <a:pathLst>
              <a:path h="685720" w="4771859">
                <a:moveTo>
                  <a:pt x="0" y="0"/>
                </a:moveTo>
                <a:lnTo>
                  <a:pt x="4771859" y="0"/>
                </a:lnTo>
                <a:lnTo>
                  <a:pt x="4771859" y="685720"/>
                </a:lnTo>
                <a:lnTo>
                  <a:pt x="0" y="685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74856" y="7007704"/>
            <a:ext cx="4458816" cy="757013"/>
          </a:xfrm>
          <a:custGeom>
            <a:avLst/>
            <a:gdLst/>
            <a:ahLst/>
            <a:cxnLst/>
            <a:rect r="r" b="b" t="t" l="l"/>
            <a:pathLst>
              <a:path h="757013" w="4458816">
                <a:moveTo>
                  <a:pt x="0" y="0"/>
                </a:moveTo>
                <a:lnTo>
                  <a:pt x="4458816" y="0"/>
                </a:lnTo>
                <a:lnTo>
                  <a:pt x="4458816" y="757013"/>
                </a:lnTo>
                <a:lnTo>
                  <a:pt x="0" y="7570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34472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350434" y="2352978"/>
            <a:ext cx="6710403" cy="1903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7"/>
              </a:lnSpc>
              <a:spcBef>
                <a:spcPct val="0"/>
              </a:spcBef>
            </a:pPr>
            <a:r>
              <a:rPr lang="en-US" b="true" sz="534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OBJECTIVE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87909" y="4602341"/>
            <a:ext cx="8754266" cy="4520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8777" indent="-389388" lvl="1">
              <a:lnSpc>
                <a:spcPts val="5049"/>
              </a:lnSpc>
              <a:buFont typeface="Arial"/>
              <a:buChar char="•"/>
            </a:pPr>
            <a:r>
              <a:rPr lang="en-US" sz="360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 machine learning models using Spotify audio features</a:t>
            </a:r>
          </a:p>
          <a:p>
            <a:pPr algn="l" marL="778777" indent="-389388" lvl="1">
              <a:lnSpc>
                <a:spcPts val="5049"/>
              </a:lnSpc>
              <a:buFont typeface="Arial"/>
              <a:buChar char="•"/>
            </a:pPr>
            <a:r>
              <a:rPr lang="en-US" sz="360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Predict user preferences / labels</a:t>
            </a:r>
          </a:p>
          <a:p>
            <a:pPr algn="l" marL="778777" indent="-389388" lvl="1">
              <a:lnSpc>
                <a:spcPts val="5049"/>
              </a:lnSpc>
              <a:buFont typeface="Arial"/>
              <a:buChar char="•"/>
            </a:pPr>
            <a:r>
              <a:rPr lang="en-US" sz="360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Compare multiple classification algorithms</a:t>
            </a:r>
          </a:p>
          <a:p>
            <a:pPr algn="l">
              <a:lnSpc>
                <a:spcPts val="1117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315521" y="6569149"/>
            <a:ext cx="6198435" cy="2479374"/>
            <a:chOff x="0" y="0"/>
            <a:chExt cx="6350000" cy="254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4"/>
              <a:stretch>
                <a:fillRect l="0" t="-147039" r="0" b="-128195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240664" y="3408985"/>
            <a:ext cx="2415938" cy="47625"/>
            <a:chOff x="0" y="0"/>
            <a:chExt cx="636296" cy="125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6296" cy="12543"/>
            </a:xfrm>
            <a:custGeom>
              <a:avLst/>
              <a:gdLst/>
              <a:ahLst/>
              <a:cxnLst/>
              <a:rect r="r" b="b" t="t" l="l"/>
              <a:pathLst>
                <a:path h="12543" w="636296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144000" y="727624"/>
            <a:ext cx="4356355" cy="5627324"/>
          </a:xfrm>
          <a:custGeom>
            <a:avLst/>
            <a:gdLst/>
            <a:ahLst/>
            <a:cxnLst/>
            <a:rect r="r" b="b" t="t" l="l"/>
            <a:pathLst>
              <a:path h="5627324" w="4356355">
                <a:moveTo>
                  <a:pt x="0" y="0"/>
                </a:moveTo>
                <a:lnTo>
                  <a:pt x="4356355" y="0"/>
                </a:lnTo>
                <a:lnTo>
                  <a:pt x="4356355" y="5627324"/>
                </a:lnTo>
                <a:lnTo>
                  <a:pt x="0" y="5627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594652" y="727624"/>
            <a:ext cx="4315864" cy="5120356"/>
          </a:xfrm>
          <a:custGeom>
            <a:avLst/>
            <a:gdLst/>
            <a:ahLst/>
            <a:cxnLst/>
            <a:rect r="r" b="b" t="t" l="l"/>
            <a:pathLst>
              <a:path h="5120356" w="4315864">
                <a:moveTo>
                  <a:pt x="0" y="0"/>
                </a:moveTo>
                <a:lnTo>
                  <a:pt x="4315864" y="0"/>
                </a:lnTo>
                <a:lnTo>
                  <a:pt x="4315864" y="5120356"/>
                </a:lnTo>
                <a:lnTo>
                  <a:pt x="0" y="51203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31776" y="2233702"/>
            <a:ext cx="6550550" cy="195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OVERVIEW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779796"/>
            <a:ext cx="7618921" cy="35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2903" indent="-381452" lvl="1">
              <a:lnSpc>
                <a:spcPts val="4947"/>
              </a:lnSpc>
              <a:buFont typeface="Arial"/>
              <a:buChar char="•"/>
            </a:pPr>
            <a:r>
              <a:rPr lang="en-US" sz="353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Spotify audio features dataset</a:t>
            </a:r>
          </a:p>
          <a:p>
            <a:pPr algn="l" marL="762903" indent="-381452" lvl="1">
              <a:lnSpc>
                <a:spcPts val="4947"/>
              </a:lnSpc>
              <a:buFont typeface="Arial"/>
              <a:buChar char="•"/>
            </a:pPr>
            <a:r>
              <a:rPr lang="en-US" sz="353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Includes danceability, energy, loudness, tempo, valence, etc.</a:t>
            </a:r>
          </a:p>
          <a:p>
            <a:pPr algn="l" marL="762903" indent="-381452" lvl="1">
              <a:lnSpc>
                <a:spcPts val="4947"/>
              </a:lnSpc>
              <a:buFont typeface="Arial"/>
              <a:buChar char="•"/>
            </a:pPr>
            <a:r>
              <a:rPr lang="en-US" sz="353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cleaned and filtered before modeling</a:t>
            </a:r>
          </a:p>
          <a:p>
            <a:pPr algn="l">
              <a:lnSpc>
                <a:spcPts val="3512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0033" y="6587739"/>
            <a:ext cx="9480401" cy="3133708"/>
          </a:xfrm>
          <a:custGeom>
            <a:avLst/>
            <a:gdLst/>
            <a:ahLst/>
            <a:cxnLst/>
            <a:rect r="r" b="b" t="t" l="l"/>
            <a:pathLst>
              <a:path h="3133708" w="9480401">
                <a:moveTo>
                  <a:pt x="0" y="0"/>
                </a:moveTo>
                <a:lnTo>
                  <a:pt x="9480401" y="0"/>
                </a:lnTo>
                <a:lnTo>
                  <a:pt x="9480401" y="3133708"/>
                </a:lnTo>
                <a:lnTo>
                  <a:pt x="0" y="3133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6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45348" y="1276811"/>
            <a:ext cx="6032271" cy="3304867"/>
          </a:xfrm>
          <a:custGeom>
            <a:avLst/>
            <a:gdLst/>
            <a:ahLst/>
            <a:cxnLst/>
            <a:rect r="r" b="b" t="t" l="l"/>
            <a:pathLst>
              <a:path h="3304867" w="6032271">
                <a:moveTo>
                  <a:pt x="0" y="0"/>
                </a:moveTo>
                <a:lnTo>
                  <a:pt x="6032271" y="0"/>
                </a:lnTo>
                <a:lnTo>
                  <a:pt x="6032271" y="3304868"/>
                </a:lnTo>
                <a:lnTo>
                  <a:pt x="0" y="3304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43442" y="1276811"/>
            <a:ext cx="5740427" cy="4589446"/>
          </a:xfrm>
          <a:custGeom>
            <a:avLst/>
            <a:gdLst/>
            <a:ahLst/>
            <a:cxnLst/>
            <a:rect r="r" b="b" t="t" l="l"/>
            <a:pathLst>
              <a:path h="4589446" w="5740427">
                <a:moveTo>
                  <a:pt x="0" y="0"/>
                </a:moveTo>
                <a:lnTo>
                  <a:pt x="5740427" y="0"/>
                </a:lnTo>
                <a:lnTo>
                  <a:pt x="5740427" y="4589446"/>
                </a:lnTo>
                <a:lnTo>
                  <a:pt x="0" y="4589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1959" y="5866257"/>
            <a:ext cx="4722965" cy="4373116"/>
          </a:xfrm>
          <a:custGeom>
            <a:avLst/>
            <a:gdLst/>
            <a:ahLst/>
            <a:cxnLst/>
            <a:rect r="r" b="b" t="t" l="l"/>
            <a:pathLst>
              <a:path h="4373116" w="4722965">
                <a:moveTo>
                  <a:pt x="0" y="0"/>
                </a:moveTo>
                <a:lnTo>
                  <a:pt x="4722965" y="0"/>
                </a:lnTo>
                <a:lnTo>
                  <a:pt x="4722965" y="4373116"/>
                </a:lnTo>
                <a:lnTo>
                  <a:pt x="0" y="43731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84723" y="2181708"/>
            <a:ext cx="6960490" cy="3824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7"/>
              </a:lnSpc>
            </a:pPr>
            <a:r>
              <a:rPr lang="en-US" sz="537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EXPLORATION </a:t>
            </a:r>
          </a:p>
          <a:p>
            <a:pPr algn="l">
              <a:lnSpc>
                <a:spcPts val="7527"/>
              </a:lnSpc>
            </a:pPr>
            <a:r>
              <a:rPr lang="en-US" sz="537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PROCESSING</a:t>
            </a:r>
          </a:p>
          <a:p>
            <a:pPr algn="l">
              <a:lnSpc>
                <a:spcPts val="7527"/>
              </a:lnSpc>
              <a:spcBef>
                <a:spcPct val="0"/>
              </a:spcBef>
            </a:pPr>
            <a:r>
              <a:rPr lang="en-US" b="true" sz="537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SPLIT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255445" y="5511744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1" y="0"/>
                </a:lnTo>
                <a:lnTo>
                  <a:pt x="11751191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51859" y="2759490"/>
            <a:ext cx="3936379" cy="5904569"/>
            <a:chOff x="0" y="0"/>
            <a:chExt cx="6350000" cy="9525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0" t="-31" r="0" b="-3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751299" y="1622941"/>
            <a:ext cx="3936379" cy="5904569"/>
            <a:chOff x="0" y="0"/>
            <a:chExt cx="6350000" cy="9525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5"/>
              <a:stretch>
                <a:fillRect l="-104759" t="0" r="-25566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477107" y="3318431"/>
            <a:ext cx="2415938" cy="47625"/>
            <a:chOff x="0" y="0"/>
            <a:chExt cx="636296" cy="12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6296" cy="12543"/>
            </a:xfrm>
            <a:custGeom>
              <a:avLst/>
              <a:gdLst/>
              <a:ahLst/>
              <a:cxnLst/>
              <a:rect r="r" b="b" t="t" l="l"/>
              <a:pathLst>
                <a:path h="12543" w="636296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964360" y="2143148"/>
            <a:ext cx="6132443" cy="195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MODELS IMPLEMENTED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64360" y="7153396"/>
            <a:ext cx="4599871" cy="1949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3"/>
              </a:lnSpc>
            </a:pPr>
            <a:r>
              <a:rPr lang="en-US" sz="243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•Logistic Regression</a:t>
            </a:r>
          </a:p>
          <a:p>
            <a:pPr algn="l">
              <a:lnSpc>
                <a:spcPts val="3413"/>
              </a:lnSpc>
            </a:pPr>
            <a:r>
              <a:rPr lang="en-US" sz="243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•K-Nearest Neighbors (KNN)</a:t>
            </a:r>
          </a:p>
          <a:p>
            <a:pPr algn="l">
              <a:lnSpc>
                <a:spcPts val="3413"/>
              </a:lnSpc>
            </a:pPr>
            <a:r>
              <a:rPr lang="en-US" sz="243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•Support Vector Machine (SVM)</a:t>
            </a:r>
          </a:p>
          <a:p>
            <a:pPr algn="l">
              <a:lnSpc>
                <a:spcPts val="3413"/>
              </a:lnSpc>
            </a:pPr>
            <a:r>
              <a:rPr lang="en-US" sz="243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•Decision Tree</a:t>
            </a:r>
          </a:p>
          <a:p>
            <a:pPr algn="l">
              <a:lnSpc>
                <a:spcPts val="2018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969633" y="4154089"/>
            <a:ext cx="3766642" cy="2896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78"/>
              </a:lnSpc>
              <a:spcBef>
                <a:spcPct val="0"/>
              </a:spcBef>
            </a:pPr>
            <a:r>
              <a:rPr lang="en-US" sz="1841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Tasks 1 :</a:t>
            </a:r>
          </a:p>
          <a:p>
            <a:pPr algn="l" marL="0" indent="0" lvl="0">
              <a:lnSpc>
                <a:spcPts val="2578"/>
              </a:lnSpc>
              <a:spcBef>
                <a:spcPct val="0"/>
              </a:spcBef>
            </a:pPr>
            <a:r>
              <a:rPr lang="en-US" sz="1841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Song → User</a:t>
            </a:r>
          </a:p>
          <a:p>
            <a:pPr algn="l" marL="0" indent="0" lvl="0">
              <a:lnSpc>
                <a:spcPts val="2578"/>
              </a:lnSpc>
              <a:spcBef>
                <a:spcPct val="0"/>
              </a:spcBef>
            </a:pPr>
            <a:r>
              <a:rPr lang="en-US" sz="1841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Song → Year</a:t>
            </a:r>
          </a:p>
          <a:p>
            <a:pPr algn="l" marL="0" indent="0" lvl="0">
              <a:lnSpc>
                <a:spcPts val="2578"/>
              </a:lnSpc>
              <a:spcBef>
                <a:spcPct val="0"/>
              </a:spcBef>
            </a:pPr>
            <a:r>
              <a:rPr lang="en-US" sz="1841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Input: standardized audio features</a:t>
            </a:r>
          </a:p>
          <a:p>
            <a:pPr algn="l" marL="0" indent="0" lvl="0">
              <a:lnSpc>
                <a:spcPts val="2578"/>
              </a:lnSpc>
              <a:spcBef>
                <a:spcPct val="0"/>
              </a:spcBef>
            </a:pPr>
            <a:r>
              <a:rPr lang="en-US" sz="1841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Output: categorical labels</a:t>
            </a:r>
          </a:p>
          <a:p>
            <a:pPr algn="l" marL="0" indent="0" lvl="0">
              <a:lnSpc>
                <a:spcPts val="2578"/>
              </a:lnSpc>
              <a:spcBef>
                <a:spcPct val="0"/>
              </a:spcBef>
            </a:pPr>
            <a:r>
              <a:rPr lang="en-US" sz="1841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Why supervised learning?</a:t>
            </a:r>
          </a:p>
          <a:p>
            <a:pPr algn="l" marL="0" indent="0" lvl="0">
              <a:lnSpc>
                <a:spcPts val="2578"/>
              </a:lnSpc>
              <a:spcBef>
                <a:spcPct val="0"/>
              </a:spcBef>
            </a:pPr>
            <a:r>
              <a:rPr lang="en-US" sz="1841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Labels available for 3500 songs</a:t>
            </a:r>
          </a:p>
          <a:p>
            <a:pPr algn="l" marL="0" indent="0" lvl="0">
              <a:lnSpc>
                <a:spcPts val="2578"/>
              </a:lnSpc>
              <a:spcBef>
                <a:spcPct val="0"/>
              </a:spcBef>
            </a:pPr>
            <a:r>
              <a:rPr lang="en-US" sz="1841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Clear prediction targets</a:t>
            </a:r>
          </a:p>
          <a:p>
            <a:pPr algn="l" marL="0" indent="0" lvl="0">
              <a:lnSpc>
                <a:spcPts val="257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9514" y="1028700"/>
            <a:ext cx="6861101" cy="8091791"/>
          </a:xfrm>
          <a:custGeom>
            <a:avLst/>
            <a:gdLst/>
            <a:ahLst/>
            <a:cxnLst/>
            <a:rect r="r" b="b" t="t" l="l"/>
            <a:pathLst>
              <a:path h="8091791" w="6861101">
                <a:moveTo>
                  <a:pt x="0" y="0"/>
                </a:moveTo>
                <a:lnTo>
                  <a:pt x="6861101" y="0"/>
                </a:lnTo>
                <a:lnTo>
                  <a:pt x="6861101" y="8091791"/>
                </a:lnTo>
                <a:lnTo>
                  <a:pt x="0" y="8091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22" r="0" b="-970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94854" y="1028700"/>
            <a:ext cx="5628275" cy="3853048"/>
          </a:xfrm>
          <a:custGeom>
            <a:avLst/>
            <a:gdLst/>
            <a:ahLst/>
            <a:cxnLst/>
            <a:rect r="r" b="b" t="t" l="l"/>
            <a:pathLst>
              <a:path h="3853048" w="5628275">
                <a:moveTo>
                  <a:pt x="0" y="0"/>
                </a:moveTo>
                <a:lnTo>
                  <a:pt x="5628275" y="0"/>
                </a:lnTo>
                <a:lnTo>
                  <a:pt x="5628275" y="3853048"/>
                </a:lnTo>
                <a:lnTo>
                  <a:pt x="0" y="3853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94854" y="5213607"/>
            <a:ext cx="5628275" cy="3906883"/>
          </a:xfrm>
          <a:custGeom>
            <a:avLst/>
            <a:gdLst/>
            <a:ahLst/>
            <a:cxnLst/>
            <a:rect r="r" b="b" t="t" l="l"/>
            <a:pathLst>
              <a:path h="3906883" w="5628275">
                <a:moveTo>
                  <a:pt x="0" y="0"/>
                </a:moveTo>
                <a:lnTo>
                  <a:pt x="5628275" y="0"/>
                </a:lnTo>
                <a:lnTo>
                  <a:pt x="5628275" y="3906884"/>
                </a:lnTo>
                <a:lnTo>
                  <a:pt x="0" y="3906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678901"/>
            <a:ext cx="7219970" cy="8941139"/>
          </a:xfrm>
          <a:custGeom>
            <a:avLst/>
            <a:gdLst/>
            <a:ahLst/>
            <a:cxnLst/>
            <a:rect r="r" b="b" t="t" l="l"/>
            <a:pathLst>
              <a:path h="8941139" w="7219970">
                <a:moveTo>
                  <a:pt x="0" y="0"/>
                </a:moveTo>
                <a:lnTo>
                  <a:pt x="7219970" y="0"/>
                </a:lnTo>
                <a:lnTo>
                  <a:pt x="7219970" y="8941139"/>
                </a:lnTo>
                <a:lnTo>
                  <a:pt x="0" y="8941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05817" y="678901"/>
            <a:ext cx="6515855" cy="8941139"/>
          </a:xfrm>
          <a:custGeom>
            <a:avLst/>
            <a:gdLst/>
            <a:ahLst/>
            <a:cxnLst/>
            <a:rect r="r" b="b" t="t" l="l"/>
            <a:pathLst>
              <a:path h="8941139" w="6515855">
                <a:moveTo>
                  <a:pt x="0" y="0"/>
                </a:moveTo>
                <a:lnTo>
                  <a:pt x="6515856" y="0"/>
                </a:lnTo>
                <a:lnTo>
                  <a:pt x="6515856" y="8941139"/>
                </a:lnTo>
                <a:lnTo>
                  <a:pt x="0" y="8941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4711" y="537741"/>
            <a:ext cx="6771646" cy="8969067"/>
          </a:xfrm>
          <a:custGeom>
            <a:avLst/>
            <a:gdLst/>
            <a:ahLst/>
            <a:cxnLst/>
            <a:rect r="r" b="b" t="t" l="l"/>
            <a:pathLst>
              <a:path h="8969067" w="6771646">
                <a:moveTo>
                  <a:pt x="0" y="0"/>
                </a:moveTo>
                <a:lnTo>
                  <a:pt x="6771646" y="0"/>
                </a:lnTo>
                <a:lnTo>
                  <a:pt x="6771646" y="8969067"/>
                </a:lnTo>
                <a:lnTo>
                  <a:pt x="0" y="8969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02053" y="1113349"/>
            <a:ext cx="6589296" cy="8060301"/>
          </a:xfrm>
          <a:custGeom>
            <a:avLst/>
            <a:gdLst/>
            <a:ahLst/>
            <a:cxnLst/>
            <a:rect r="r" b="b" t="t" l="l"/>
            <a:pathLst>
              <a:path h="8060301" w="6589296">
                <a:moveTo>
                  <a:pt x="0" y="0"/>
                </a:moveTo>
                <a:lnTo>
                  <a:pt x="6589296" y="0"/>
                </a:lnTo>
                <a:lnTo>
                  <a:pt x="6589296" y="8060302"/>
                </a:lnTo>
                <a:lnTo>
                  <a:pt x="0" y="8060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0727" y="608149"/>
            <a:ext cx="5640610" cy="8830700"/>
          </a:xfrm>
          <a:custGeom>
            <a:avLst/>
            <a:gdLst/>
            <a:ahLst/>
            <a:cxnLst/>
            <a:rect r="r" b="b" t="t" l="l"/>
            <a:pathLst>
              <a:path h="8830700" w="5640610">
                <a:moveTo>
                  <a:pt x="0" y="0"/>
                </a:moveTo>
                <a:lnTo>
                  <a:pt x="5640609" y="0"/>
                </a:lnTo>
                <a:lnTo>
                  <a:pt x="5640609" y="8830700"/>
                </a:lnTo>
                <a:lnTo>
                  <a:pt x="0" y="8830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43084" y="1427153"/>
            <a:ext cx="6252753" cy="7432693"/>
          </a:xfrm>
          <a:custGeom>
            <a:avLst/>
            <a:gdLst/>
            <a:ahLst/>
            <a:cxnLst/>
            <a:rect r="r" b="b" t="t" l="l"/>
            <a:pathLst>
              <a:path h="7432693" w="6252753">
                <a:moveTo>
                  <a:pt x="0" y="0"/>
                </a:moveTo>
                <a:lnTo>
                  <a:pt x="6252753" y="0"/>
                </a:lnTo>
                <a:lnTo>
                  <a:pt x="6252753" y="7432694"/>
                </a:lnTo>
                <a:lnTo>
                  <a:pt x="0" y="7432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DAG7wRkJBLQ</dc:identifier>
  <dcterms:modified xsi:type="dcterms:W3CDTF">2011-08-01T06:04:30Z</dcterms:modified>
  <cp:revision>1</cp:revision>
  <dc:title>Spotify Machine Learning Project</dc:title>
</cp:coreProperties>
</file>